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5"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333" r:id="rId16"/>
    <p:sldId id="334" r:id="rId17"/>
    <p:sldId id="335" r:id="rId18"/>
    <p:sldId id="336" r:id="rId19"/>
    <p:sldId id="337" r:id="rId20"/>
    <p:sldId id="277" r:id="rId21"/>
    <p:sldId id="284" r:id="rId22"/>
    <p:sldId id="339"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67" r:id="rId39"/>
    <p:sldId id="356" r:id="rId40"/>
    <p:sldId id="357" r:id="rId41"/>
    <p:sldId id="358" r:id="rId42"/>
    <p:sldId id="321" r:id="rId43"/>
    <p:sldId id="360" r:id="rId44"/>
    <p:sldId id="361" r:id="rId45"/>
    <p:sldId id="362" r:id="rId46"/>
    <p:sldId id="288" r:id="rId47"/>
    <p:sldId id="364" r:id="rId48"/>
    <p:sldId id="365" r:id="rId49"/>
    <p:sldId id="366"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0"/>
    <p:restoredTop sz="85170"/>
  </p:normalViewPr>
  <p:slideViewPr>
    <p:cSldViewPr snapToGrid="0" snapToObjects="1">
      <p:cViewPr varScale="1">
        <p:scale>
          <a:sx n="108" d="100"/>
          <a:sy n="108" d="100"/>
        </p:scale>
        <p:origin x="110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8/5/22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73768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35711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11878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3314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716732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49508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85669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51446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37024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73110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34322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655173248"/>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90452943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28132219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Chengzhe</a:t>
            </a:r>
            <a:r>
              <a:rPr lang="en-US" dirty="0">
                <a:solidFill>
                  <a:schemeClr val="bg2"/>
                </a:solidFill>
                <a:latin typeface="Abadi"/>
                <a:ea typeface="SF Pro" pitchFamily="2" charset="0"/>
                <a:cs typeface="SF Pro" pitchFamily="2" charset="0"/>
              </a:rPr>
              <a:t> Li</a:t>
            </a:r>
          </a:p>
          <a:p>
            <a:r>
              <a:rPr lang="en-US" dirty="0">
                <a:solidFill>
                  <a:schemeClr val="bg2"/>
                </a:solidFill>
                <a:latin typeface="Abadi" panose="020B0604020104020204" pitchFamily="34" charset="0"/>
                <a:ea typeface="SF Pro" pitchFamily="2" charset="0"/>
                <a:cs typeface="SF Pro" pitchFamily="2" charset="0"/>
              </a:rPr>
              <a:t>8.4.2022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RichardChengzhe</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Datascience</a:t>
            </a:r>
            <a:r>
              <a:rPr lang="en-US" sz="2200" dirty="0">
                <a:solidFill>
                  <a:srgbClr val="1C7DDB"/>
                </a:solidFill>
                <a:latin typeface="Abadi" panose="020B0604020104020204" pitchFamily="34" charset="0"/>
              </a:rPr>
              <a:t>-applied-capstone/blob/master/labs-jupyter-spacex-Data%20wrangling.ipynb</a:t>
            </a:r>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RichardChengzhe</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Datascience</a:t>
            </a:r>
            <a:r>
              <a:rPr lang="en-US" sz="2200" dirty="0">
                <a:solidFill>
                  <a:srgbClr val="1C7DDB"/>
                </a:solidFill>
                <a:latin typeface="Abadi" panose="020B0604020104020204" pitchFamily="34" charset="0"/>
              </a:rPr>
              <a:t>-applied-capstone/blob/master/</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eda</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2"/>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1426862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Watson db2 database and inquire data from database to Jupiter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https://</a:t>
            </a:r>
            <a:r>
              <a:rPr lang="en-US" sz="2200" dirty="0" err="1">
                <a:solidFill>
                  <a:schemeClr val="accent3">
                    <a:lumMod val="25000"/>
                  </a:schemeClr>
                </a:solidFill>
                <a:latin typeface="Abadi"/>
              </a:rPr>
              <a:t>github.com</a:t>
            </a:r>
            <a:r>
              <a:rPr lang="en-US" sz="2200" dirty="0">
                <a:solidFill>
                  <a:schemeClr val="accent3">
                    <a:lumMod val="25000"/>
                  </a:schemeClr>
                </a:solidFill>
                <a:latin typeface="Abadi"/>
              </a:rPr>
              <a:t>/</a:t>
            </a:r>
            <a:r>
              <a:rPr lang="en-US" sz="2200" dirty="0" err="1">
                <a:solidFill>
                  <a:schemeClr val="accent3">
                    <a:lumMod val="25000"/>
                  </a:schemeClr>
                </a:solidFill>
                <a:latin typeface="Abadi"/>
              </a:rPr>
              <a:t>RichardChengzhe</a:t>
            </a:r>
            <a:r>
              <a:rPr lang="en-US" sz="2200" dirty="0">
                <a:solidFill>
                  <a:schemeClr val="accent3">
                    <a:lumMod val="25000"/>
                  </a:schemeClr>
                </a:solidFill>
                <a:latin typeface="Abadi"/>
              </a:rPr>
              <a:t>/</a:t>
            </a:r>
            <a:r>
              <a:rPr lang="en-US" sz="2200" dirty="0" err="1">
                <a:solidFill>
                  <a:schemeClr val="accent3">
                    <a:lumMod val="25000"/>
                  </a:schemeClr>
                </a:solidFill>
                <a:latin typeface="Abadi"/>
              </a:rPr>
              <a:t>Datascience</a:t>
            </a:r>
            <a:r>
              <a:rPr lang="en-US" sz="2200" dirty="0">
                <a:solidFill>
                  <a:schemeClr val="accent3">
                    <a:lumMod val="25000"/>
                  </a:schemeClr>
                </a:solidFill>
                <a:latin typeface="Abadi"/>
              </a:rPr>
              <a:t>-applied-capstone/blob/master/</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-labs-</a:t>
            </a:r>
            <a:r>
              <a:rPr lang="en-US" sz="2200" dirty="0" err="1">
                <a:solidFill>
                  <a:schemeClr val="accent3">
                    <a:lumMod val="25000"/>
                  </a:schemeClr>
                </a:solidFill>
                <a:latin typeface="Abadi"/>
              </a:rPr>
              <a:t>eda</a:t>
            </a:r>
            <a:r>
              <a:rPr lang="en-US" sz="2200" dirty="0">
                <a:solidFill>
                  <a:schemeClr val="accent3">
                    <a:lumMod val="25000"/>
                  </a:schemeClr>
                </a:solidFill>
                <a:latin typeface="Abadi"/>
              </a:rPr>
              <a:t>-</a:t>
            </a:r>
            <a:r>
              <a:rPr lang="en-US" sz="2200" dirty="0" err="1">
                <a:solidFill>
                  <a:schemeClr val="accent3">
                    <a:lumMod val="25000"/>
                  </a:schemeClr>
                </a:solidFill>
                <a:latin typeface="Abadi"/>
              </a:rPr>
              <a:t>sql-coursera.ipynb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04736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dirty="0"/>
              <a:t>https://</a:t>
            </a:r>
            <a:r>
              <a:rPr lang="en-US" dirty="0" err="1"/>
              <a:t>github.com</a:t>
            </a:r>
            <a:r>
              <a:rPr lang="en-US" dirty="0"/>
              <a:t>/</a:t>
            </a:r>
            <a:r>
              <a:rPr lang="en-US" dirty="0" err="1"/>
              <a:t>RichardChengzhe</a:t>
            </a:r>
            <a:r>
              <a:rPr lang="en-US" dirty="0"/>
              <a:t>/</a:t>
            </a:r>
            <a:r>
              <a:rPr lang="en-US" dirty="0" err="1"/>
              <a:t>Datascience</a:t>
            </a:r>
            <a:r>
              <a:rPr lang="en-US" dirty="0"/>
              <a:t>-applied-capstone/blob/master/</a:t>
            </a:r>
            <a:r>
              <a:rPr lang="en-US" dirty="0" err="1"/>
              <a:t>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860549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RichardChengzhe</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Datascience</a:t>
            </a:r>
            <a:r>
              <a:rPr lang="en-US" sz="2200" dirty="0">
                <a:solidFill>
                  <a:srgbClr val="1C7DDB"/>
                </a:solidFill>
                <a:latin typeface="Abadi" panose="020B0604020104020204" pitchFamily="34" charset="0"/>
              </a:rPr>
              <a:t>-applied-capstone/blob/master/</a:t>
            </a:r>
            <a:r>
              <a:rPr lang="en-US" sz="2200" dirty="0" err="1">
                <a:solidFill>
                  <a:srgbClr val="1C7DDB"/>
                </a:solidFill>
                <a:latin typeface="Abadi" panose="020B0604020104020204" pitchFamily="34" charset="0"/>
              </a:rPr>
              <a:t>lab_theia_plotly_dash.ipynb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2045369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RichardChengzhe</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Datascience</a:t>
            </a:r>
            <a:r>
              <a:rPr lang="en-US" sz="2200" dirty="0">
                <a:solidFill>
                  <a:srgbClr val="1C7DDB"/>
                </a:solidFill>
                <a:latin typeface="Abadi" panose="020B0604020104020204" pitchFamily="34" charset="0"/>
              </a:rPr>
              <a:t>-applied-capstone/blob/master/SpaceX_Machine%20Learning%20Prediction_Part_5.ipynb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725328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4234574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706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96902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2374673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513116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589311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2040616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191695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01775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209814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9938"/>
            <a:ext cx="6010799" cy="476085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nSpc>
                <a:spcPct val="100000"/>
              </a:lnSpc>
              <a:spcBef>
                <a:spcPts val="1400"/>
              </a:spcBef>
              <a:buNone/>
            </a:pPr>
            <a:r>
              <a:rPr lang="en-US" sz="8000" dirty="0">
                <a:solidFill>
                  <a:srgbClr val="A5A5A5">
                    <a:lumMod val="25000"/>
                  </a:srgbClr>
                </a:solidFill>
                <a:latin typeface="Abadi" panose="020B0604020104020204" pitchFamily="34" charset="0"/>
              </a:rPr>
              <a:t>Summary of methodologies</a:t>
            </a:r>
          </a:p>
          <a:p>
            <a:pPr marL="457200" lvl="1" indent="0">
              <a:lnSpc>
                <a:spcPct val="100000"/>
              </a:lnSpc>
              <a:spcBef>
                <a:spcPts val="1400"/>
              </a:spcBef>
              <a:buFontTx/>
              <a:buChar char="-"/>
            </a:pPr>
            <a:r>
              <a:rPr lang="en-US" sz="6800" dirty="0">
                <a:solidFill>
                  <a:srgbClr val="A5A5A5">
                    <a:lumMod val="25000"/>
                  </a:srgbClr>
                </a:solidFill>
                <a:latin typeface="Abadi" panose="020B0604020104020204" pitchFamily="34" charset="0"/>
              </a:rPr>
              <a:t>Data Collection through API</a:t>
            </a:r>
          </a:p>
          <a:p>
            <a:pPr marL="457200" lvl="1" indent="0">
              <a:lnSpc>
                <a:spcPct val="100000"/>
              </a:lnSpc>
              <a:spcBef>
                <a:spcPts val="1400"/>
              </a:spcBef>
              <a:buFontTx/>
              <a:buChar char="-"/>
            </a:pPr>
            <a:r>
              <a:rPr lang="en-US" sz="6800" dirty="0">
                <a:solidFill>
                  <a:srgbClr val="A5A5A5">
                    <a:lumMod val="25000"/>
                  </a:srgbClr>
                </a:solidFill>
                <a:latin typeface="Abadi" panose="020B0604020104020204" pitchFamily="34" charset="0"/>
              </a:rPr>
              <a:t>Data Collection with Web Scraping</a:t>
            </a:r>
          </a:p>
          <a:p>
            <a:pPr marL="457200" lvl="1" indent="0">
              <a:lnSpc>
                <a:spcPct val="100000"/>
              </a:lnSpc>
              <a:spcBef>
                <a:spcPts val="1400"/>
              </a:spcBef>
              <a:buFontTx/>
              <a:buChar char="-"/>
            </a:pPr>
            <a:r>
              <a:rPr lang="en-US" sz="6800" dirty="0">
                <a:solidFill>
                  <a:srgbClr val="A5A5A5">
                    <a:lumMod val="25000"/>
                  </a:srgbClr>
                </a:solidFill>
                <a:latin typeface="Abadi" panose="020B0604020104020204" pitchFamily="34" charset="0"/>
              </a:rPr>
              <a:t>Data Wrangling</a:t>
            </a:r>
          </a:p>
          <a:p>
            <a:pPr marL="457200" lvl="1" indent="0">
              <a:lnSpc>
                <a:spcPct val="100000"/>
              </a:lnSpc>
              <a:spcBef>
                <a:spcPts val="1400"/>
              </a:spcBef>
              <a:buFontTx/>
              <a:buChar char="-"/>
            </a:pPr>
            <a:r>
              <a:rPr lang="en-US" sz="6800" dirty="0">
                <a:solidFill>
                  <a:srgbClr val="A5A5A5">
                    <a:lumMod val="25000"/>
                  </a:srgbClr>
                </a:solidFill>
                <a:latin typeface="Abadi" panose="020B0604020104020204" pitchFamily="34" charset="0"/>
              </a:rPr>
              <a:t>Exploratory Data Analysis with SQL</a:t>
            </a:r>
          </a:p>
          <a:p>
            <a:pPr marL="457200" lvl="1" indent="0">
              <a:lnSpc>
                <a:spcPct val="100000"/>
              </a:lnSpc>
              <a:spcBef>
                <a:spcPts val="1400"/>
              </a:spcBef>
              <a:buFontTx/>
              <a:buChar char="-"/>
            </a:pPr>
            <a:r>
              <a:rPr lang="en-US" sz="6800" dirty="0">
                <a:solidFill>
                  <a:srgbClr val="A5A5A5">
                    <a:lumMod val="25000"/>
                  </a:srgbClr>
                </a:solidFill>
                <a:latin typeface="Abadi" panose="020B0604020104020204" pitchFamily="34" charset="0"/>
              </a:rPr>
              <a:t>Exploratory Data Analysis with Data Visualization</a:t>
            </a:r>
          </a:p>
          <a:p>
            <a:pPr marL="457200" lvl="1" indent="0">
              <a:lnSpc>
                <a:spcPct val="100000"/>
              </a:lnSpc>
              <a:spcBef>
                <a:spcPts val="1400"/>
              </a:spcBef>
              <a:buFontTx/>
              <a:buChar char="-"/>
            </a:pPr>
            <a:r>
              <a:rPr lang="en-US" sz="6800" dirty="0">
                <a:solidFill>
                  <a:srgbClr val="A5A5A5">
                    <a:lumMod val="25000"/>
                  </a:srgbClr>
                </a:solidFill>
                <a:latin typeface="Abadi" panose="020B0604020104020204" pitchFamily="34" charset="0"/>
              </a:rPr>
              <a:t>Interactive Visual Analytics with Folium</a:t>
            </a:r>
          </a:p>
          <a:p>
            <a:pPr marL="457200" lvl="1" indent="0">
              <a:lnSpc>
                <a:spcPct val="100000"/>
              </a:lnSpc>
              <a:spcBef>
                <a:spcPts val="1400"/>
              </a:spcBef>
              <a:buFontTx/>
              <a:buChar char="-"/>
            </a:pPr>
            <a:r>
              <a:rPr lang="en-US" sz="6800" dirty="0">
                <a:solidFill>
                  <a:srgbClr val="A5A5A5">
                    <a:lumMod val="25000"/>
                  </a:srgbClr>
                </a:solidFill>
                <a:latin typeface="Abadi" panose="020B0604020104020204" pitchFamily="34" charset="0"/>
              </a:rPr>
              <a:t>Machine Learning Prediction</a:t>
            </a:r>
          </a:p>
          <a:p>
            <a:pPr marL="0" lvl="0" indent="0">
              <a:lnSpc>
                <a:spcPct val="100000"/>
              </a:lnSpc>
              <a:spcBef>
                <a:spcPts val="1400"/>
              </a:spcBef>
              <a:buFont typeface="Arial" panose="020B0604020202020204" pitchFamily="34" charset="0"/>
              <a:buChar char="•"/>
            </a:pPr>
            <a:r>
              <a:rPr lang="en-US" sz="8000" dirty="0">
                <a:solidFill>
                  <a:srgbClr val="A5A5A5">
                    <a:lumMod val="25000"/>
                  </a:srgbClr>
                </a:solidFill>
                <a:latin typeface="Abadi" panose="020B0604020104020204" pitchFamily="34" charset="0"/>
              </a:rPr>
              <a:t>Summary of all results</a:t>
            </a:r>
            <a:endParaRPr lang="en-US" sz="6800" dirty="0">
              <a:solidFill>
                <a:srgbClr val="A5A5A5">
                  <a:lumMod val="25000"/>
                </a:srgbClr>
              </a:solidFill>
              <a:latin typeface="Abadi" panose="020B0604020104020204" pitchFamily="34" charset="0"/>
            </a:endParaRPr>
          </a:p>
          <a:p>
            <a:pPr marL="457200" lvl="1" indent="0">
              <a:lnSpc>
                <a:spcPct val="100000"/>
              </a:lnSpc>
              <a:spcBef>
                <a:spcPts val="1400"/>
              </a:spcBef>
              <a:buFontTx/>
              <a:buChar char="-"/>
            </a:pPr>
            <a:r>
              <a:rPr lang="en-US" sz="6800" dirty="0">
                <a:solidFill>
                  <a:srgbClr val="A5A5A5">
                    <a:lumMod val="25000"/>
                  </a:srgbClr>
                </a:solidFill>
                <a:latin typeface="Abadi" panose="020B0604020104020204" pitchFamily="34" charset="0"/>
              </a:rPr>
              <a:t>Exploratory Data Analysis result</a:t>
            </a:r>
          </a:p>
          <a:p>
            <a:pPr marL="457200" lvl="1" indent="0">
              <a:lnSpc>
                <a:spcPct val="100000"/>
              </a:lnSpc>
              <a:spcBef>
                <a:spcPts val="1400"/>
              </a:spcBef>
              <a:buFontTx/>
              <a:buChar char="-"/>
            </a:pPr>
            <a:r>
              <a:rPr lang="en-US" sz="6800" dirty="0">
                <a:solidFill>
                  <a:srgbClr val="A5A5A5">
                    <a:lumMod val="25000"/>
                  </a:srgbClr>
                </a:solidFill>
                <a:latin typeface="Abadi" panose="020B0604020104020204" pitchFamily="34" charset="0"/>
              </a:rPr>
              <a:t>Interactive analytics in screenshots</a:t>
            </a:r>
          </a:p>
          <a:p>
            <a:pPr marL="457200" lvl="1" indent="0">
              <a:lnSpc>
                <a:spcPct val="100000"/>
              </a:lnSpc>
              <a:spcBef>
                <a:spcPts val="1400"/>
              </a:spcBef>
              <a:buFontTx/>
              <a:buChar char="-"/>
            </a:pPr>
            <a:r>
              <a:rPr lang="en-US" sz="6800" dirty="0">
                <a:solidFill>
                  <a:srgbClr val="A5A5A5">
                    <a:lumMod val="25000"/>
                  </a:srgbClr>
                </a:solidFill>
                <a:latin typeface="Abadi" panose="020B0604020104020204" pitchFamily="34" charset="0"/>
              </a:rPr>
              <a:t>Predictive Analytics result</a:t>
            </a:r>
          </a:p>
          <a:p>
            <a:pPr marL="0" lvl="0" indent="0">
              <a:lnSpc>
                <a:spcPct val="100000"/>
              </a:lnSpc>
              <a:spcBef>
                <a:spcPts val="1400"/>
              </a:spcBef>
              <a:buNone/>
            </a:pPr>
            <a:endParaRPr lang="en-US" sz="8000" dirty="0">
              <a:solidFill>
                <a:srgbClr val="A5A5A5">
                  <a:lumMod val="25000"/>
                </a:srgb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603104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2163156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3</a:t>
            </a:r>
          </a:p>
        </p:txBody>
      </p:sp>
    </p:spTree>
    <p:extLst>
      <p:ext uri="{BB962C8B-B14F-4D97-AF65-F5344CB8AC3E}">
        <p14:creationId xmlns:p14="http://schemas.microsoft.com/office/powerpoint/2010/main" val="521209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1064077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108033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1122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3644155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58211"/>
            <a:ext cx="10310988" cy="4367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lnSpc>
                <a:spcPct val="100000"/>
              </a:lnSpc>
              <a:spcBef>
                <a:spcPts val="1400"/>
              </a:spcBef>
              <a:buNone/>
            </a:pPr>
            <a:r>
              <a:rPr lang="en-US" sz="2200" dirty="0">
                <a:solidFill>
                  <a:srgbClr val="A5A5A5">
                    <a:lumMod val="25000"/>
                  </a:srgbClr>
                </a:solidFill>
                <a:latin typeface="Abadi" panose="020B0604020104020204" pitchFamily="34" charset="0"/>
              </a:rPr>
              <a:t>Project background and context</a:t>
            </a:r>
          </a:p>
          <a:p>
            <a:pPr marL="457200" lvl="1" indent="0" algn="just">
              <a:lnSpc>
                <a:spcPct val="100000"/>
              </a:lnSpc>
              <a:spcBef>
                <a:spcPts val="1400"/>
              </a:spcBef>
              <a:buNone/>
            </a:pPr>
            <a:r>
              <a:rPr lang="en-US" sz="1800" dirty="0">
                <a:solidFill>
                  <a:srgbClr val="A5A5A5">
                    <a:lumMod val="25000"/>
                  </a:srgb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0" lvl="0" indent="0">
              <a:lnSpc>
                <a:spcPct val="100000"/>
              </a:lnSpc>
              <a:spcBef>
                <a:spcPts val="1400"/>
              </a:spcBef>
              <a:buNone/>
            </a:pPr>
            <a:r>
              <a:rPr lang="en-US" sz="2200" dirty="0">
                <a:solidFill>
                  <a:srgbClr val="A5A5A5">
                    <a:lumMod val="25000"/>
                  </a:srgbClr>
                </a:solidFill>
                <a:latin typeface="Abadi" panose="020B0604020104020204" pitchFamily="34" charset="0"/>
              </a:rPr>
              <a:t>Problems you want to find answers</a:t>
            </a:r>
          </a:p>
          <a:p>
            <a:pPr marL="457200" lvl="1" indent="0">
              <a:lnSpc>
                <a:spcPct val="100000"/>
              </a:lnSpc>
              <a:spcBef>
                <a:spcPts val="1400"/>
              </a:spcBef>
              <a:buFontTx/>
              <a:buChar char="-"/>
            </a:pPr>
            <a:r>
              <a:rPr lang="en-US" sz="1800" dirty="0">
                <a:solidFill>
                  <a:srgbClr val="A5A5A5">
                    <a:lumMod val="25000"/>
                  </a:srgbClr>
                </a:solidFill>
                <a:latin typeface="Abadi" panose="020B0604020104020204" pitchFamily="34" charset="0"/>
              </a:rPr>
              <a:t>What are key factors determining if the rocket will land successfully?</a:t>
            </a:r>
          </a:p>
          <a:p>
            <a:pPr marL="457200" lvl="1" indent="0">
              <a:lnSpc>
                <a:spcPct val="100000"/>
              </a:lnSpc>
              <a:spcBef>
                <a:spcPts val="1400"/>
              </a:spcBef>
              <a:buFontTx/>
              <a:buChar char="-"/>
            </a:pPr>
            <a:r>
              <a:rPr lang="en-US" sz="1800" dirty="0">
                <a:solidFill>
                  <a:srgbClr val="A5A5A5">
                    <a:lumMod val="25000"/>
                  </a:srgbClr>
                </a:solidFill>
                <a:latin typeface="Abadi" panose="020B0604020104020204" pitchFamily="34" charset="0"/>
              </a:rPr>
              <a:t>How can we predict whether it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2676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051790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78351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9730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527843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RichardChengzhe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Datascience</a:t>
            </a:r>
            <a:r>
              <a:rPr lang="en-US" sz="2200" dirty="0">
                <a:solidFill>
                  <a:schemeClr val="accent3">
                    <a:lumMod val="25000"/>
                  </a:schemeClr>
                </a:solidFill>
                <a:latin typeface="Abadi" panose="020B0604020104020204" pitchFamily="34" charset="0"/>
              </a:rPr>
              <a:t>-applied-capstone/blob/master/Data%20Collection%20API.ipynb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A6CE401-7C10-2941-A25B-9086CA6089CA}"/>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RichardChengzhe</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Datascience</a:t>
            </a:r>
            <a:r>
              <a:rPr lang="en-US" sz="2200" dirty="0">
                <a:solidFill>
                  <a:srgbClr val="1C7DDB"/>
                </a:solidFill>
                <a:latin typeface="Abadi" panose="020B0604020104020204" pitchFamily="34" charset="0"/>
              </a:rPr>
              <a:t>-applied-capstone/blob/master/Data%20Collection%20with%20Web%20Scraping.ipynb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6BFB67E8-94E0-F44B-ADDA-62813803DFC0}"/>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264</TotalTime>
  <Words>1784</Words>
  <Application>Microsoft Macintosh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IBM Plex Mono Text</vt:lpstr>
      <vt:lpstr>Abadi</vt:lpstr>
      <vt:lpstr>Arial</vt:lpstr>
      <vt:lpstr>Calibri</vt:lpstr>
      <vt:lpstr>Calibri Light</vt:lpstr>
      <vt:lpstr>IBM Plex Mono SemiBold</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Li Chengzhe</cp:lastModifiedBy>
  <cp:revision>200</cp:revision>
  <dcterms:created xsi:type="dcterms:W3CDTF">2021-04-29T18:58:34Z</dcterms:created>
  <dcterms:modified xsi:type="dcterms:W3CDTF">2022-08-06T02:15:26Z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